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723" r:id="rId5"/>
    <p:sldId id="256" r:id="rId6"/>
    <p:sldId id="691" r:id="rId7"/>
    <p:sldId id="690" r:id="rId8"/>
    <p:sldId id="682" r:id="rId9"/>
    <p:sldId id="722" r:id="rId10"/>
    <p:sldId id="719" r:id="rId11"/>
    <p:sldId id="717" r:id="rId12"/>
    <p:sldId id="695" r:id="rId13"/>
    <p:sldId id="698" r:id="rId14"/>
    <p:sldId id="683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13" autoAdjust="0"/>
    <p:restoredTop sz="96357" autoAdjust="0"/>
  </p:normalViewPr>
  <p:slideViewPr>
    <p:cSldViewPr snapToGrid="0">
      <p:cViewPr varScale="1">
        <p:scale>
          <a:sx n="37" d="100"/>
          <a:sy n="37" d="100"/>
        </p:scale>
        <p:origin x="99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C4307-83C2-4846-9BF8-EA410EE8EB89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4110C-D98C-445B-AF4C-149F869687C2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249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404020"/>
            <a:ext cx="5229970" cy="563314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2060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1991883"/>
            <a:ext cx="4657476" cy="4292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4A2AC03-04AC-4DD1-A6C6-5D522715E0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2445705"/>
            <a:ext cx="2719388" cy="357187"/>
          </a:xfrm>
        </p:spPr>
        <p:txBody>
          <a:bodyPr>
            <a:normAutofit/>
          </a:bodyPr>
          <a:lstStyle>
            <a:lvl1pPr>
              <a:defRPr sz="1600" i="1"/>
            </a:lvl1pPr>
          </a:lstStyle>
          <a:p>
            <a:pPr lvl="0"/>
            <a:r>
              <a:rPr lang="de-DE" dirty="0"/>
              <a:t>Datum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9723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14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645920"/>
            <a:ext cx="7886700" cy="45310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035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555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ite mit 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15350" y="6462332"/>
            <a:ext cx="493776" cy="365125"/>
          </a:xfrm>
        </p:spPr>
        <p:txBody>
          <a:bodyPr/>
          <a:lstStyle/>
          <a:p>
            <a:fld id="{6250E968-FB94-490A-A9EA-AA808253D7D7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auto">
          <a:xfrm>
            <a:off x="0" y="6597266"/>
            <a:ext cx="3240088" cy="20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7866" tIns="33338" rIns="67866" bIns="33338">
            <a:spAutoFit/>
          </a:bodyPr>
          <a:lstStyle/>
          <a:p>
            <a:pPr eaLnBrk="0" hangingPunct="0">
              <a:tabLst>
                <a:tab pos="0" algn="l"/>
                <a:tab pos="784622" algn="l"/>
                <a:tab pos="1859756" algn="r"/>
              </a:tabLst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</a:rPr>
              <a:t>S2_</a:t>
            </a:r>
            <a:r>
              <a:rPr lang="en-US" sz="900" b="1" kern="1200" dirty="0">
                <a:solidFill>
                  <a:schemeClr val="bg1"/>
                </a:solidFill>
                <a:latin typeface="Arial" charset="0"/>
                <a:ea typeface="ＭＳ Ｐゴシック"/>
                <a:cs typeface="ＭＳ Ｐゴシック"/>
              </a:rPr>
              <a:t>HF/V8.0/Lea Sophie Vink</a:t>
            </a:r>
            <a:endParaRPr lang="en-US" sz="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609601" y="1190115"/>
            <a:ext cx="7451407" cy="4986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Clr>
                <a:schemeClr val="accent1">
                  <a:lumMod val="50000"/>
                </a:schemeClr>
              </a:buClr>
              <a:buFont typeface="Webdings" panose="05030102010509060703" pitchFamily="18" charset="2"/>
              <a:buNone/>
              <a:defRPr sz="1650">
                <a:latin typeface="+mn-lt"/>
              </a:defRPr>
            </a:lvl1pPr>
            <a:lvl2pPr marL="514350" indent="-171450"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̶"/>
              <a:defRPr sz="1500">
                <a:latin typeface="+mn-lt"/>
              </a:defRPr>
            </a:lvl2pPr>
            <a:lvl3pPr marL="857250" indent="-171450">
              <a:buClr>
                <a:schemeClr val="accent1">
                  <a:lumMod val="50000"/>
                </a:schemeClr>
              </a:buClr>
              <a:buFont typeface="Calibri" panose="020F0502020204030204" pitchFamily="34" charset="0"/>
              <a:buChar char="̶"/>
              <a:defRPr sz="1350">
                <a:latin typeface="+mn-lt"/>
              </a:defRPr>
            </a:lvl3pPr>
            <a:lvl4pPr marL="1200150" indent="-171450">
              <a:buClr>
                <a:schemeClr val="accent1">
                  <a:lumMod val="50000"/>
                </a:schemeClr>
              </a:buClr>
              <a:buFont typeface="Webdings" panose="05030102010509060703" pitchFamily="18" charset="2"/>
              <a:buChar char="4"/>
              <a:defRPr sz="1350">
                <a:latin typeface="+mn-lt"/>
              </a:defRPr>
            </a:lvl4pPr>
            <a:lvl5pPr marL="1543050" indent="-171450">
              <a:buClr>
                <a:schemeClr val="accent1">
                  <a:lumMod val="50000"/>
                </a:schemeClr>
              </a:buClr>
              <a:buFont typeface="Webdings" panose="05030102010509060703" pitchFamily="18" charset="2"/>
              <a:buChar char="4"/>
              <a:defRPr sz="1350">
                <a:latin typeface="+mn-lt"/>
              </a:defRPr>
            </a:lvl5pPr>
          </a:lstStyle>
          <a:p>
            <a:pPr lvl="0"/>
            <a:r>
              <a:rPr lang="de-AT" dirty="0"/>
              <a:t>xxx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508764"/>
            <a:ext cx="7451407" cy="553982"/>
          </a:xfrm>
        </p:spPr>
        <p:txBody>
          <a:bodyPr anchor="t">
            <a:normAutofit/>
          </a:bodyPr>
          <a:lstStyle>
            <a:lvl1pPr algn="l">
              <a:defRPr sz="2400" b="1">
                <a:latin typeface="+mn-lt"/>
              </a:defRPr>
            </a:lvl1pPr>
          </a:lstStyle>
          <a:p>
            <a:r>
              <a:rPr lang="de-AT" dirty="0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366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5920"/>
            <a:ext cx="7886700" cy="4531043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fld id="{9ED324EB-6970-4882-A946-89ED2A524766}" type="datetimeFigureOut">
              <a:rPr lang="de-AT" smtClean="0"/>
              <a:pPr/>
              <a:t>10.11.2023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Abteilung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6C355A94-C6CF-4F0B-ABC4-57D82916AA5F}" type="slidenum">
              <a:rPr lang="de-AT" smtClean="0"/>
              <a:pPr/>
              <a:t>‹N›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577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5920"/>
            <a:ext cx="7886700" cy="45310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961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81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9718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386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027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082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24EB-6970-4882-A946-89ED2A524766}" type="datetimeFigureOut">
              <a:rPr lang="de-AT" smtClean="0"/>
              <a:t>10.11.2023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55A94-C6CF-4F0B-ABC4-57D82916AA5F}" type="slidenum">
              <a:rPr lang="de-AT" smtClean="0"/>
              <a:t>‹N›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446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69127"/>
            <a:ext cx="7886700" cy="545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2060"/>
                </a:solidFill>
              </a:defRPr>
            </a:lvl1pPr>
          </a:lstStyle>
          <a:p>
            <a:fld id="{9ED324EB-6970-4882-A946-89ED2A524766}" type="datetimeFigureOut">
              <a:rPr lang="de-AT" smtClean="0"/>
              <a:pPr/>
              <a:t>10.11.2023</a:t>
            </a:fld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060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</a:defRPr>
            </a:lvl1pPr>
          </a:lstStyle>
          <a:p>
            <a:fld id="{6C355A94-C6CF-4F0B-ABC4-57D82916AA5F}" type="slidenum">
              <a:rPr lang="de-AT" smtClean="0"/>
              <a:pPr/>
              <a:t>‹N›</a:t>
            </a:fld>
            <a:endParaRPr lang="de-AT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462DD9C-9959-43F3-89F6-023DC219E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122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Lea-sophie.vink@austrocontrol.at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9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102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CF561-2AD9-ECA2-A58F-E7677C22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How</a:t>
            </a:r>
            <a:r>
              <a:rPr lang="de-AT" dirty="0"/>
              <a:t> </a:t>
            </a:r>
            <a:r>
              <a:rPr lang="de-AT" dirty="0" err="1"/>
              <a:t>does</a:t>
            </a:r>
            <a:r>
              <a:rPr lang="de-AT" dirty="0"/>
              <a:t> Human Performance Work?</a:t>
            </a:r>
            <a:endParaRPr lang="en-150" dirty="0"/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6EA533F4-4F4B-864E-5F4F-7928560388B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 l="6863" r="18114" b="22101"/>
          <a:stretch>
            <a:fillRect/>
          </a:stretch>
        </p:blipFill>
        <p:spPr>
          <a:xfrm>
            <a:off x="628650" y="1735222"/>
            <a:ext cx="7886700" cy="43527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41113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593DDC-A184-97F7-F4E2-5B5F132DE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ATC </a:t>
            </a:r>
            <a:r>
              <a:rPr lang="de-AT" dirty="0" err="1"/>
              <a:t>informing</a:t>
            </a:r>
            <a:r>
              <a:rPr lang="de-AT" dirty="0"/>
              <a:t> Cockpits</a:t>
            </a:r>
            <a:endParaRPr lang="en-15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BD7FA8-B5D0-35CC-28A2-DADBA179AF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8557"/>
            <a:ext cx="7451725" cy="475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03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B425F-A120-402A-9987-066671702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8" y="217714"/>
            <a:ext cx="6581776" cy="1480238"/>
          </a:xfrm>
        </p:spPr>
        <p:txBody>
          <a:bodyPr>
            <a:normAutofit/>
          </a:bodyPr>
          <a:lstStyle/>
          <a:p>
            <a:r>
              <a:rPr lang="de-AT" dirty="0"/>
              <a:t>AI </a:t>
            </a:r>
            <a:r>
              <a:rPr lang="de-AT" dirty="0" err="1"/>
              <a:t>integration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ATM and Safety Management Systems and </a:t>
            </a:r>
            <a:r>
              <a:rPr lang="de-AT" dirty="0" err="1"/>
              <a:t>Intelligence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FBB748A-957D-45E2-A9D4-5B1B5FD4F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48" y="1700023"/>
            <a:ext cx="8069582" cy="155024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AT" dirty="0"/>
              <a:t>Dr. Lea Sophie Vink </a:t>
            </a:r>
          </a:p>
          <a:p>
            <a:pPr>
              <a:spcBef>
                <a:spcPts val="0"/>
              </a:spcBef>
            </a:pPr>
            <a:endParaRPr lang="de-AT" dirty="0"/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de-AT" sz="1600" dirty="0"/>
              <a:t>Human Performance Lead, Austro Control – Vienna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de-AT" sz="1600" dirty="0" err="1"/>
              <a:t>Chairwoman</a:t>
            </a:r>
            <a:r>
              <a:rPr lang="de-AT" sz="1600" dirty="0"/>
              <a:t> CANSO HPM WG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de-AT" sz="1600" dirty="0" err="1"/>
              <a:t>Adjunct</a:t>
            </a:r>
            <a:r>
              <a:rPr lang="de-AT" sz="1600" dirty="0"/>
              <a:t> Professor </a:t>
            </a:r>
            <a:r>
              <a:rPr lang="de-AT" sz="1600" dirty="0" err="1"/>
              <a:t>Cognitive</a:t>
            </a:r>
            <a:r>
              <a:rPr lang="de-AT" sz="1600" dirty="0"/>
              <a:t> </a:t>
            </a:r>
            <a:r>
              <a:rPr lang="de-AT" sz="1600" dirty="0" err="1"/>
              <a:t>Neuropsychology</a:t>
            </a:r>
            <a:r>
              <a:rPr lang="de-AT" sz="1600" dirty="0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122B2F-307D-4ECB-BD37-B2860E56A1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0162" y="3549351"/>
            <a:ext cx="5338433" cy="900744"/>
          </a:xfrm>
        </p:spPr>
        <p:txBody>
          <a:bodyPr>
            <a:normAutofit/>
          </a:bodyPr>
          <a:lstStyle/>
          <a:p>
            <a:r>
              <a:rPr lang="en-AU" sz="1200" dirty="0"/>
              <a:t>EATEO </a:t>
            </a:r>
            <a:r>
              <a:rPr lang="de-AT" sz="1200" dirty="0"/>
              <a:t>Conference</a:t>
            </a:r>
            <a:r>
              <a:rPr lang="en-AU" sz="1200" dirty="0"/>
              <a:t> – Rome, November 10th</a:t>
            </a:r>
            <a:endParaRPr lang="de-AT" sz="1200" dirty="0"/>
          </a:p>
          <a:p>
            <a:r>
              <a:rPr lang="de-AT" sz="1400" dirty="0">
                <a:hlinkClick r:id="rId2"/>
              </a:rPr>
              <a:t>Lea-sophie.vink@austrocontrol.at</a:t>
            </a:r>
            <a:r>
              <a:rPr lang="en-AU" sz="1400" dirty="0"/>
              <a:t> / LinkedIn: </a:t>
            </a:r>
            <a:r>
              <a:rPr lang="en-AU" sz="1400" dirty="0" err="1"/>
              <a:t>leasophievink</a:t>
            </a:r>
            <a:endParaRPr lang="en-AU" sz="1400" dirty="0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BDEE458A-2FCF-4474-B305-8C72AE6F4252}"/>
              </a:ext>
            </a:extLst>
          </p:cNvPr>
          <p:cNvSpPr txBox="1">
            <a:spLocks/>
          </p:cNvSpPr>
          <p:nvPr/>
        </p:nvSpPr>
        <p:spPr>
          <a:xfrm>
            <a:off x="557528" y="2521904"/>
            <a:ext cx="5324475" cy="429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mbol" panose="05050102010706020507" pitchFamily="18" charset="2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372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10B7ED-34B6-F070-6CA3-E9797FA468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Change Management and AI</a:t>
            </a:r>
            <a:endParaRPr lang="en-15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48F42C-866C-19E8-C78F-788821A674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0934"/>
            <a:ext cx="8826171" cy="462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24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ck hole - Wikipedia">
            <a:extLst>
              <a:ext uri="{FF2B5EF4-FFF2-40B4-BE49-F238E27FC236}">
                <a16:creationId xmlns:a16="http://schemas.microsoft.com/office/drawing/2014/main" id="{94E28572-A609-B648-C916-75B4F03B2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922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AA5CF5-AFA8-9B01-12CA-129310B6490E}"/>
              </a:ext>
            </a:extLst>
          </p:cNvPr>
          <p:cNvSpPr/>
          <p:nvPr/>
        </p:nvSpPr>
        <p:spPr>
          <a:xfrm>
            <a:off x="892629" y="5090160"/>
            <a:ext cx="7358742" cy="1767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50" dirty="0"/>
              <a:t>The </a:t>
            </a:r>
            <a:r>
              <a:rPr lang="de-AT" sz="1050" dirty="0" err="1"/>
              <a:t>Blackhole</a:t>
            </a:r>
            <a:r>
              <a:rPr lang="de-AT" sz="1050" dirty="0"/>
              <a:t> digital </a:t>
            </a:r>
            <a:r>
              <a:rPr lang="de-AT" sz="1050" dirty="0" err="1"/>
              <a:t>image</a:t>
            </a:r>
            <a:r>
              <a:rPr lang="de-AT" sz="1050" dirty="0"/>
              <a:t> was </a:t>
            </a:r>
            <a:r>
              <a:rPr lang="de-AT" sz="1050" dirty="0" err="1"/>
              <a:t>produced</a:t>
            </a:r>
            <a:r>
              <a:rPr lang="de-AT" sz="1050" dirty="0"/>
              <a:t> </a:t>
            </a:r>
            <a:r>
              <a:rPr lang="de-AT" sz="1050" dirty="0" err="1"/>
              <a:t>by</a:t>
            </a:r>
            <a:r>
              <a:rPr lang="de-AT" sz="1050" dirty="0"/>
              <a:t> 8 </a:t>
            </a:r>
            <a:r>
              <a:rPr lang="de-AT" sz="1050" dirty="0" err="1"/>
              <a:t>telescopes</a:t>
            </a:r>
            <a:r>
              <a:rPr lang="de-AT" sz="1050" dirty="0"/>
              <a:t> </a:t>
            </a:r>
            <a:r>
              <a:rPr lang="de-AT" sz="1050" dirty="0" err="1"/>
              <a:t>capturing</a:t>
            </a:r>
            <a:r>
              <a:rPr lang="de-AT" sz="1050" dirty="0"/>
              <a:t> </a:t>
            </a:r>
            <a:r>
              <a:rPr lang="de-AT" sz="1050" dirty="0" err="1"/>
              <a:t>data</a:t>
            </a:r>
            <a:r>
              <a:rPr lang="de-AT" sz="1050" dirty="0"/>
              <a:t> </a:t>
            </a:r>
            <a:r>
              <a:rPr lang="de-AT" sz="1050" dirty="0" err="1"/>
              <a:t>over</a:t>
            </a:r>
            <a:r>
              <a:rPr lang="de-AT" sz="1050" dirty="0"/>
              <a:t> </a:t>
            </a:r>
            <a:r>
              <a:rPr lang="de-AT" sz="1050" dirty="0" err="1"/>
              <a:t>one</a:t>
            </a:r>
            <a:r>
              <a:rPr lang="de-AT" sz="1050" dirty="0"/>
              <a:t> </a:t>
            </a:r>
            <a:r>
              <a:rPr lang="de-AT" sz="1050" dirty="0" err="1"/>
              <a:t>week</a:t>
            </a:r>
            <a:r>
              <a:rPr lang="de-AT" sz="1050" dirty="0"/>
              <a:t>. </a:t>
            </a:r>
            <a:r>
              <a:rPr lang="de-AT" sz="1050" dirty="0" err="1"/>
              <a:t>It</a:t>
            </a:r>
            <a:r>
              <a:rPr lang="de-AT" sz="1050" dirty="0"/>
              <a:t> was </a:t>
            </a:r>
            <a:r>
              <a:rPr lang="de-AT" sz="1050" dirty="0" err="1"/>
              <a:t>compiled</a:t>
            </a:r>
            <a:r>
              <a:rPr lang="de-AT" sz="1050" dirty="0"/>
              <a:t> </a:t>
            </a:r>
            <a:r>
              <a:rPr lang="de-AT" sz="1050" dirty="0" err="1"/>
              <a:t>using</a:t>
            </a:r>
            <a:r>
              <a:rPr lang="de-AT" sz="1050" dirty="0"/>
              <a:t> </a:t>
            </a:r>
            <a:r>
              <a:rPr lang="de-AT" sz="1050" dirty="0" err="1"/>
              <a:t>three</a:t>
            </a:r>
            <a:r>
              <a:rPr lang="de-AT" sz="1050" dirty="0"/>
              <a:t> different </a:t>
            </a:r>
            <a:r>
              <a:rPr lang="de-AT" sz="1050" dirty="0" err="1"/>
              <a:t>algorithms</a:t>
            </a:r>
            <a:r>
              <a:rPr lang="de-AT" sz="1050" dirty="0"/>
              <a:t> with </a:t>
            </a:r>
            <a:r>
              <a:rPr lang="de-AT" sz="1050" dirty="0" err="1"/>
              <a:t>less</a:t>
            </a:r>
            <a:r>
              <a:rPr lang="de-AT" sz="1050" dirty="0"/>
              <a:t> </a:t>
            </a:r>
            <a:r>
              <a:rPr lang="de-AT" sz="1050" dirty="0" err="1"/>
              <a:t>than</a:t>
            </a:r>
            <a:r>
              <a:rPr lang="de-AT" sz="1050" dirty="0"/>
              <a:t> 1% </a:t>
            </a:r>
            <a:r>
              <a:rPr lang="de-AT" sz="1050" dirty="0" err="1"/>
              <a:t>of</a:t>
            </a:r>
            <a:r>
              <a:rPr lang="de-AT" sz="1050" dirty="0"/>
              <a:t> </a:t>
            </a:r>
            <a:r>
              <a:rPr lang="de-AT" sz="1050" dirty="0" err="1"/>
              <a:t>the</a:t>
            </a:r>
            <a:r>
              <a:rPr lang="de-AT" sz="1050" dirty="0"/>
              <a:t> </a:t>
            </a:r>
            <a:r>
              <a:rPr lang="de-AT" sz="1050" dirty="0" err="1"/>
              <a:t>available</a:t>
            </a:r>
            <a:r>
              <a:rPr lang="de-AT" sz="1050" dirty="0"/>
              <a:t> </a:t>
            </a:r>
            <a:r>
              <a:rPr lang="de-AT" sz="1050" dirty="0" err="1"/>
              <a:t>data</a:t>
            </a:r>
            <a:r>
              <a:rPr lang="de-AT" sz="1050" dirty="0"/>
              <a:t>. </a:t>
            </a:r>
            <a:r>
              <a:rPr lang="de-AT" sz="1050" dirty="0" err="1"/>
              <a:t>It</a:t>
            </a:r>
            <a:r>
              <a:rPr lang="de-AT" sz="1050" dirty="0"/>
              <a:t> </a:t>
            </a:r>
            <a:r>
              <a:rPr lang="de-AT" sz="1050" dirty="0" err="1"/>
              <a:t>is</a:t>
            </a:r>
            <a:r>
              <a:rPr lang="de-AT" sz="1050" dirty="0"/>
              <a:t> an </a:t>
            </a:r>
            <a:r>
              <a:rPr lang="de-AT" sz="1050" dirty="0" err="1"/>
              <a:t>excellent</a:t>
            </a:r>
            <a:r>
              <a:rPr lang="de-AT" sz="1050" dirty="0"/>
              <a:t> </a:t>
            </a:r>
            <a:r>
              <a:rPr lang="de-AT" sz="1050" dirty="0" err="1"/>
              <a:t>metaphor</a:t>
            </a:r>
            <a:r>
              <a:rPr lang="de-AT" sz="1050" dirty="0"/>
              <a:t> </a:t>
            </a:r>
            <a:r>
              <a:rPr lang="de-AT" sz="1050" dirty="0" err="1"/>
              <a:t>for</a:t>
            </a:r>
            <a:r>
              <a:rPr lang="de-AT" sz="1050" dirty="0"/>
              <a:t> </a:t>
            </a:r>
            <a:r>
              <a:rPr lang="de-AT" sz="1050" dirty="0" err="1"/>
              <a:t>three</a:t>
            </a:r>
            <a:r>
              <a:rPr lang="de-AT" sz="1050" dirty="0"/>
              <a:t> </a:t>
            </a:r>
            <a:r>
              <a:rPr lang="de-AT" sz="1050" dirty="0" err="1"/>
              <a:t>reasons</a:t>
            </a:r>
            <a:r>
              <a:rPr lang="de-AT" sz="1050" dirty="0"/>
              <a:t>:</a:t>
            </a:r>
          </a:p>
          <a:p>
            <a:pPr algn="ctr"/>
            <a:endParaRPr lang="de-AT" sz="1050" dirty="0"/>
          </a:p>
          <a:p>
            <a:pPr marL="228600" indent="-228600" algn="ctr">
              <a:buAutoNum type="arabicPeriod"/>
            </a:pPr>
            <a:r>
              <a:rPr lang="de-AT" sz="1050" dirty="0"/>
              <a:t>The </a:t>
            </a:r>
            <a:r>
              <a:rPr lang="de-AT" sz="1050" dirty="0" err="1"/>
              <a:t>brain</a:t>
            </a:r>
            <a:r>
              <a:rPr lang="de-AT" sz="1050" dirty="0"/>
              <a:t> </a:t>
            </a:r>
            <a:r>
              <a:rPr lang="de-AT" sz="1050" dirty="0" err="1"/>
              <a:t>is</a:t>
            </a:r>
            <a:r>
              <a:rPr lang="de-AT" sz="1050" dirty="0"/>
              <a:t> like a </a:t>
            </a:r>
            <a:r>
              <a:rPr lang="de-AT" sz="1050" dirty="0" err="1"/>
              <a:t>blackhole</a:t>
            </a:r>
            <a:r>
              <a:rPr lang="de-AT" sz="1050" dirty="0"/>
              <a:t>. </a:t>
            </a:r>
            <a:r>
              <a:rPr lang="de-AT" sz="1050" dirty="0" err="1"/>
              <a:t>We</a:t>
            </a:r>
            <a:r>
              <a:rPr lang="de-AT" sz="1050" dirty="0"/>
              <a:t> </a:t>
            </a:r>
            <a:r>
              <a:rPr lang="de-AT" sz="1050" dirty="0" err="1"/>
              <a:t>cannot</a:t>
            </a:r>
            <a:r>
              <a:rPr lang="de-AT" sz="1050" dirty="0"/>
              <a:t> </a:t>
            </a:r>
            <a:r>
              <a:rPr lang="de-AT" sz="1050" dirty="0" err="1"/>
              <a:t>see</a:t>
            </a:r>
            <a:r>
              <a:rPr lang="de-AT" sz="1050" dirty="0"/>
              <a:t> </a:t>
            </a:r>
            <a:r>
              <a:rPr lang="de-AT" sz="1050" dirty="0" err="1"/>
              <a:t>it</a:t>
            </a:r>
            <a:r>
              <a:rPr lang="de-AT" sz="1050" dirty="0"/>
              <a:t> </a:t>
            </a:r>
            <a:r>
              <a:rPr lang="de-AT" sz="1050" dirty="0" err="1"/>
              <a:t>or</a:t>
            </a:r>
            <a:r>
              <a:rPr lang="de-AT" sz="1050" dirty="0"/>
              <a:t> </a:t>
            </a:r>
            <a:r>
              <a:rPr lang="de-AT" sz="1050" dirty="0" err="1"/>
              <a:t>capture</a:t>
            </a:r>
            <a:r>
              <a:rPr lang="de-AT" sz="1050" dirty="0"/>
              <a:t> </a:t>
            </a:r>
            <a:r>
              <a:rPr lang="de-AT" sz="1050" dirty="0" err="1"/>
              <a:t>it</a:t>
            </a:r>
            <a:r>
              <a:rPr lang="de-AT" sz="1050" dirty="0"/>
              <a:t>, but </a:t>
            </a:r>
            <a:r>
              <a:rPr lang="de-AT" sz="1050" dirty="0" err="1"/>
              <a:t>we</a:t>
            </a:r>
            <a:r>
              <a:rPr lang="de-AT" sz="1050" dirty="0"/>
              <a:t> </a:t>
            </a:r>
            <a:r>
              <a:rPr lang="de-AT" sz="1050" dirty="0" err="1"/>
              <a:t>can</a:t>
            </a:r>
            <a:r>
              <a:rPr lang="de-AT" sz="1050" dirty="0"/>
              <a:t> </a:t>
            </a:r>
            <a:r>
              <a:rPr lang="de-AT" sz="1050" dirty="0" err="1"/>
              <a:t>capture</a:t>
            </a:r>
            <a:r>
              <a:rPr lang="de-AT" sz="1050" dirty="0"/>
              <a:t> and </a:t>
            </a:r>
            <a:r>
              <a:rPr lang="de-AT" sz="1050" dirty="0" err="1"/>
              <a:t>measure</a:t>
            </a:r>
            <a:r>
              <a:rPr lang="de-AT" sz="1050" dirty="0"/>
              <a:t> </a:t>
            </a:r>
            <a:r>
              <a:rPr lang="de-AT" sz="1050" dirty="0" err="1"/>
              <a:t>the</a:t>
            </a:r>
            <a:r>
              <a:rPr lang="de-AT" sz="1050" dirty="0"/>
              <a:t> light </a:t>
            </a:r>
            <a:r>
              <a:rPr lang="de-AT" sz="1050" dirty="0" err="1"/>
              <a:t>around</a:t>
            </a:r>
            <a:r>
              <a:rPr lang="de-AT" sz="1050" dirty="0"/>
              <a:t> </a:t>
            </a:r>
            <a:r>
              <a:rPr lang="de-AT" sz="1050" dirty="0" err="1"/>
              <a:t>it</a:t>
            </a:r>
            <a:endParaRPr lang="de-AT" sz="1050" dirty="0"/>
          </a:p>
          <a:p>
            <a:pPr marL="342900" indent="-342900" algn="ctr">
              <a:buAutoNum type="arabicPeriod"/>
            </a:pPr>
            <a:r>
              <a:rPr lang="de-AT" sz="1050" dirty="0"/>
              <a:t>The </a:t>
            </a:r>
            <a:r>
              <a:rPr lang="de-AT" sz="1050" dirty="0" err="1"/>
              <a:t>apporach</a:t>
            </a:r>
            <a:r>
              <a:rPr lang="de-AT" sz="1050" dirty="0"/>
              <a:t> to </a:t>
            </a:r>
            <a:r>
              <a:rPr lang="de-AT" sz="1050" dirty="0" err="1"/>
              <a:t>rendering</a:t>
            </a:r>
            <a:r>
              <a:rPr lang="de-AT" sz="1050" dirty="0"/>
              <a:t> a ‚</a:t>
            </a:r>
            <a:r>
              <a:rPr lang="de-AT" sz="1050" dirty="0" err="1"/>
              <a:t>picture</a:t>
            </a:r>
            <a:r>
              <a:rPr lang="de-AT" sz="1050" dirty="0"/>
              <a:t>‘ </a:t>
            </a:r>
            <a:r>
              <a:rPr lang="de-AT" sz="1050" dirty="0" err="1"/>
              <a:t>using</a:t>
            </a:r>
            <a:r>
              <a:rPr lang="de-AT" sz="1050" dirty="0"/>
              <a:t> a </a:t>
            </a:r>
            <a:r>
              <a:rPr lang="de-AT" sz="1050" dirty="0" err="1"/>
              <a:t>small</a:t>
            </a:r>
            <a:r>
              <a:rPr lang="de-AT" sz="1050" dirty="0"/>
              <a:t> </a:t>
            </a:r>
            <a:r>
              <a:rPr lang="de-AT" sz="1050" dirty="0" err="1"/>
              <a:t>ammount</a:t>
            </a:r>
            <a:r>
              <a:rPr lang="de-AT" sz="1050" dirty="0"/>
              <a:t> </a:t>
            </a:r>
            <a:r>
              <a:rPr lang="de-AT" sz="1050" dirty="0" err="1"/>
              <a:t>of</a:t>
            </a:r>
            <a:r>
              <a:rPr lang="de-AT" sz="1050" dirty="0"/>
              <a:t> </a:t>
            </a:r>
            <a:r>
              <a:rPr lang="de-AT" sz="1050" dirty="0" err="1"/>
              <a:t>data</a:t>
            </a:r>
            <a:r>
              <a:rPr lang="de-AT" sz="1050" dirty="0"/>
              <a:t> </a:t>
            </a:r>
            <a:r>
              <a:rPr lang="de-AT" sz="1050" dirty="0" err="1"/>
              <a:t>is</a:t>
            </a:r>
            <a:r>
              <a:rPr lang="de-AT" sz="1050" dirty="0"/>
              <a:t> </a:t>
            </a:r>
            <a:r>
              <a:rPr lang="de-AT" sz="1050" dirty="0" err="1"/>
              <a:t>applicable</a:t>
            </a:r>
            <a:r>
              <a:rPr lang="de-AT" sz="1050" dirty="0"/>
              <a:t> in human </a:t>
            </a:r>
            <a:r>
              <a:rPr lang="de-AT" sz="1050" dirty="0" err="1"/>
              <a:t>performance</a:t>
            </a:r>
            <a:endParaRPr lang="de-AT" sz="1050" dirty="0"/>
          </a:p>
          <a:p>
            <a:pPr marL="342900" indent="-342900" algn="ctr">
              <a:buAutoNum type="arabicPeriod"/>
            </a:pPr>
            <a:r>
              <a:rPr lang="de-AT" sz="1050" dirty="0"/>
              <a:t>The type </a:t>
            </a:r>
            <a:r>
              <a:rPr lang="de-AT" sz="1050" dirty="0" err="1"/>
              <a:t>of</a:t>
            </a:r>
            <a:r>
              <a:rPr lang="de-AT" sz="1050" dirty="0"/>
              <a:t> </a:t>
            </a:r>
            <a:r>
              <a:rPr lang="de-AT" sz="1050" dirty="0" err="1"/>
              <a:t>data</a:t>
            </a:r>
            <a:r>
              <a:rPr lang="de-AT" sz="1050" dirty="0"/>
              <a:t> </a:t>
            </a:r>
            <a:r>
              <a:rPr lang="de-AT" sz="1050" dirty="0" err="1"/>
              <a:t>is</a:t>
            </a:r>
            <a:r>
              <a:rPr lang="de-AT" sz="1050" dirty="0"/>
              <a:t> not </a:t>
            </a:r>
            <a:r>
              <a:rPr lang="de-AT" sz="1050" dirty="0" err="1"/>
              <a:t>the</a:t>
            </a:r>
            <a:r>
              <a:rPr lang="de-AT" sz="1050" dirty="0"/>
              <a:t> </a:t>
            </a:r>
            <a:r>
              <a:rPr lang="de-AT" sz="1050" dirty="0" err="1"/>
              <a:t>actaul</a:t>
            </a:r>
            <a:r>
              <a:rPr lang="de-AT" sz="1050" dirty="0"/>
              <a:t> </a:t>
            </a:r>
            <a:r>
              <a:rPr lang="de-AT" sz="1050" dirty="0" err="1"/>
              <a:t>object</a:t>
            </a:r>
            <a:r>
              <a:rPr lang="de-AT" sz="1050" dirty="0"/>
              <a:t> </a:t>
            </a:r>
            <a:r>
              <a:rPr lang="de-AT" sz="1050" dirty="0" err="1"/>
              <a:t>itself</a:t>
            </a:r>
            <a:r>
              <a:rPr lang="de-AT" sz="1050" dirty="0"/>
              <a:t>, but </a:t>
            </a:r>
            <a:r>
              <a:rPr lang="de-AT" sz="1050" dirty="0" err="1"/>
              <a:t>rather</a:t>
            </a:r>
            <a:r>
              <a:rPr lang="de-AT" sz="1050" dirty="0"/>
              <a:t> </a:t>
            </a:r>
            <a:r>
              <a:rPr lang="de-AT" sz="1050" dirty="0" err="1"/>
              <a:t>the</a:t>
            </a:r>
            <a:r>
              <a:rPr lang="de-AT" sz="1050" dirty="0"/>
              <a:t> </a:t>
            </a:r>
            <a:r>
              <a:rPr lang="de-AT" sz="1050" dirty="0" err="1"/>
              <a:t>behaviour</a:t>
            </a:r>
            <a:r>
              <a:rPr lang="de-AT" sz="1050" dirty="0"/>
              <a:t> </a:t>
            </a:r>
            <a:r>
              <a:rPr lang="de-AT" sz="1050" dirty="0" err="1"/>
              <a:t>of</a:t>
            </a:r>
            <a:r>
              <a:rPr lang="de-AT" sz="1050" dirty="0"/>
              <a:t> </a:t>
            </a:r>
            <a:r>
              <a:rPr lang="de-AT" sz="1050" dirty="0" err="1"/>
              <a:t>the</a:t>
            </a:r>
            <a:r>
              <a:rPr lang="de-AT" sz="1050" dirty="0"/>
              <a:t> </a:t>
            </a:r>
            <a:r>
              <a:rPr lang="de-AT" sz="1050" dirty="0" err="1"/>
              <a:t>surrounding</a:t>
            </a:r>
            <a:r>
              <a:rPr lang="de-AT" sz="1050" dirty="0"/>
              <a:t> </a:t>
            </a:r>
            <a:r>
              <a:rPr lang="de-AT" sz="1050" dirty="0" err="1"/>
              <a:t>data</a:t>
            </a:r>
            <a:r>
              <a:rPr lang="de-AT" sz="1050" dirty="0"/>
              <a:t> </a:t>
            </a:r>
            <a:r>
              <a:rPr lang="de-AT" sz="1050" dirty="0" err="1"/>
              <a:t>which</a:t>
            </a:r>
            <a:r>
              <a:rPr lang="de-AT" sz="1050" dirty="0"/>
              <a:t> ‚</a:t>
            </a:r>
            <a:r>
              <a:rPr lang="de-AT" sz="1050" dirty="0" err="1"/>
              <a:t>lights</a:t>
            </a:r>
            <a:r>
              <a:rPr lang="de-AT" sz="1050" dirty="0"/>
              <a:t> </a:t>
            </a:r>
            <a:r>
              <a:rPr lang="de-AT" sz="1050" dirty="0" err="1"/>
              <a:t>up</a:t>
            </a:r>
            <a:r>
              <a:rPr lang="de-AT" sz="1050" dirty="0"/>
              <a:t>‘ </a:t>
            </a:r>
            <a:r>
              <a:rPr lang="de-AT" sz="1050" dirty="0" err="1"/>
              <a:t>the</a:t>
            </a:r>
            <a:r>
              <a:rPr lang="de-AT" sz="1050" dirty="0"/>
              <a:t> </a:t>
            </a:r>
            <a:r>
              <a:rPr lang="de-AT" sz="1050" dirty="0" err="1"/>
              <a:t>actual</a:t>
            </a:r>
            <a:r>
              <a:rPr lang="de-AT" sz="1050" dirty="0"/>
              <a:t> </a:t>
            </a:r>
            <a:r>
              <a:rPr lang="de-AT" sz="1050" dirty="0" err="1"/>
              <a:t>object</a:t>
            </a:r>
            <a:r>
              <a:rPr lang="de-AT" sz="1050" dirty="0"/>
              <a:t>.. </a:t>
            </a:r>
          </a:p>
          <a:p>
            <a:pPr algn="ctr"/>
            <a:r>
              <a:rPr lang="de-AT" sz="1050" dirty="0"/>
              <a:t>Human </a:t>
            </a:r>
            <a:r>
              <a:rPr lang="de-AT" sz="1050" dirty="0" err="1"/>
              <a:t>performacne</a:t>
            </a:r>
            <a:r>
              <a:rPr lang="de-AT" sz="1050" dirty="0"/>
              <a:t> </a:t>
            </a:r>
            <a:r>
              <a:rPr lang="de-AT" sz="1050" dirty="0" err="1"/>
              <a:t>can</a:t>
            </a:r>
            <a:r>
              <a:rPr lang="de-AT" sz="1050" dirty="0"/>
              <a:t> </a:t>
            </a:r>
            <a:r>
              <a:rPr lang="de-AT" sz="1050" dirty="0" err="1"/>
              <a:t>be</a:t>
            </a:r>
            <a:r>
              <a:rPr lang="de-AT" sz="1050" dirty="0"/>
              <a:t> </a:t>
            </a:r>
            <a:r>
              <a:rPr lang="de-AT" sz="1050" dirty="0" err="1"/>
              <a:t>thought</a:t>
            </a:r>
            <a:r>
              <a:rPr lang="de-AT" sz="1050" dirty="0"/>
              <a:t> </a:t>
            </a:r>
            <a:r>
              <a:rPr lang="de-AT" sz="1050" dirty="0" err="1"/>
              <a:t>of</a:t>
            </a:r>
            <a:r>
              <a:rPr lang="de-AT" sz="1050" dirty="0"/>
              <a:t> </a:t>
            </a:r>
            <a:r>
              <a:rPr lang="de-AT" sz="1050" dirty="0" err="1"/>
              <a:t>the</a:t>
            </a:r>
            <a:r>
              <a:rPr lang="de-AT" sz="1050" dirty="0"/>
              <a:t> same </a:t>
            </a:r>
            <a:r>
              <a:rPr lang="de-AT" sz="1050" dirty="0" err="1"/>
              <a:t>way</a:t>
            </a:r>
            <a:r>
              <a:rPr lang="de-AT" sz="1050" dirty="0"/>
              <a:t>…</a:t>
            </a:r>
            <a:r>
              <a:rPr lang="de-AT" dirty="0"/>
              <a:t> 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21662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12BE-5C99-9029-00ED-AEA79682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Big </a:t>
            </a:r>
            <a:r>
              <a:rPr lang="de-AT" dirty="0" err="1"/>
              <a:t>data</a:t>
            </a:r>
            <a:r>
              <a:rPr lang="de-AT" dirty="0"/>
              <a:t> and Safety </a:t>
            </a:r>
            <a:r>
              <a:rPr lang="de-AT" dirty="0" err="1"/>
              <a:t>Intelligence</a:t>
            </a:r>
            <a:endParaRPr lang="en-1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F4983C-3EFC-422A-C1E2-63029F26C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8" y="1991677"/>
            <a:ext cx="7801419" cy="457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C2B1D6-1F46-E127-1EF6-CADF012A7BFA}"/>
              </a:ext>
            </a:extLst>
          </p:cNvPr>
          <p:cNvSpPr txBox="1"/>
          <p:nvPr/>
        </p:nvSpPr>
        <p:spPr>
          <a:xfrm>
            <a:off x="628650" y="1014828"/>
            <a:ext cx="5902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0" i="0" u="none" strike="noStrike" dirty="0">
                <a:solidFill>
                  <a:srgbClr val="5A5A5A"/>
                </a:solidFill>
                <a:effectLst/>
                <a:latin typeface="Calibri" panose="020F0502020204030204" pitchFamily="34" charset="0"/>
              </a:rPr>
              <a:t>Ziakkas, D. &amp; Vink, L.S. (2023) </a:t>
            </a:r>
            <a:r>
              <a:rPr lang="en-GB" sz="1100" b="0" i="1" u="none" strike="noStrike" dirty="0">
                <a:solidFill>
                  <a:srgbClr val="5A5A5A"/>
                </a:solidFill>
                <a:effectLst/>
                <a:latin typeface="Calibri" panose="020F0502020204030204" pitchFamily="34" charset="0"/>
              </a:rPr>
              <a:t>The Handbook of Implementing AI in Aviation</a:t>
            </a:r>
            <a:r>
              <a:rPr lang="en-GB" sz="1100" b="0" i="0" u="none" strike="noStrike" dirty="0">
                <a:solidFill>
                  <a:srgbClr val="5A5A5A"/>
                </a:solidFill>
                <a:effectLst/>
                <a:latin typeface="Calibri" panose="020F0502020204030204" pitchFamily="34" charset="0"/>
              </a:rPr>
              <a:t>. Purdue University Press</a:t>
            </a:r>
            <a:endParaRPr lang="en-150" sz="1100" dirty="0"/>
          </a:p>
        </p:txBody>
      </p:sp>
    </p:spTree>
    <p:extLst>
      <p:ext uri="{BB962C8B-B14F-4D97-AF65-F5344CB8AC3E}">
        <p14:creationId xmlns:p14="http://schemas.microsoft.com/office/powerpoint/2010/main" val="35966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2D570A-37E4-395D-A30F-97DE21980E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HP Picture </a:t>
            </a:r>
            <a:r>
              <a:rPr lang="de-AT" dirty="0" err="1"/>
              <a:t>predicting</a:t>
            </a:r>
            <a:endParaRPr lang="en-150"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23F7A57D-AD2A-6B58-33E0-819BE275B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18" y="2635677"/>
            <a:ext cx="4887374" cy="380160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67F4398-CD42-B12A-0A39-9FA0AC2B4A7B}"/>
              </a:ext>
            </a:extLst>
          </p:cNvPr>
          <p:cNvSpPr/>
          <p:nvPr/>
        </p:nvSpPr>
        <p:spPr>
          <a:xfrm>
            <a:off x="619907" y="2562810"/>
            <a:ext cx="783772" cy="1315616"/>
          </a:xfrm>
          <a:prstGeom prst="ellipse">
            <a:avLst/>
          </a:prstGeom>
          <a:solidFill>
            <a:srgbClr val="FFFF0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150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02DF9-0083-40CF-DA47-CDB889288C44}"/>
              </a:ext>
            </a:extLst>
          </p:cNvPr>
          <p:cNvSpPr/>
          <p:nvPr/>
        </p:nvSpPr>
        <p:spPr>
          <a:xfrm>
            <a:off x="1829719" y="1969653"/>
            <a:ext cx="1633157" cy="5033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Overload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predicted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accurately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1820 UTC</a:t>
            </a:r>
            <a:endParaRPr lang="en-150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7AA729-84FE-67D0-6E37-E40EDB66D54C}"/>
              </a:ext>
            </a:extLst>
          </p:cNvPr>
          <p:cNvCxnSpPr>
            <a:stCxn id="6" idx="1"/>
          </p:cNvCxnSpPr>
          <p:nvPr/>
        </p:nvCxnSpPr>
        <p:spPr>
          <a:xfrm flipH="1">
            <a:off x="1015388" y="2221323"/>
            <a:ext cx="814331" cy="635465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3D6372-D5D9-3162-0E11-F3AFCF56F89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462875" y="2221322"/>
            <a:ext cx="2044406" cy="9992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A6A4861-6F0C-EB7B-CFF5-0CB674594787}"/>
              </a:ext>
            </a:extLst>
          </p:cNvPr>
          <p:cNvSpPr/>
          <p:nvPr/>
        </p:nvSpPr>
        <p:spPr>
          <a:xfrm>
            <a:off x="4444876" y="5933042"/>
            <a:ext cx="4373906" cy="5033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=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Sector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1800-1900 UTC Sep 2023</a:t>
            </a:r>
          </a:p>
          <a:p>
            <a:pPr algn="ctr"/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Orange = Snapshot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HP at 1820 UTC 23.09.2023</a:t>
            </a:r>
            <a:endParaRPr lang="en-150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FD471-5C89-F712-21FD-C366BFAD5DA5}"/>
              </a:ext>
            </a:extLst>
          </p:cNvPr>
          <p:cNvSpPr txBox="1"/>
          <p:nvPr/>
        </p:nvSpPr>
        <p:spPr>
          <a:xfrm>
            <a:off x="4680047" y="1907889"/>
            <a:ext cx="37278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Sector</a:t>
            </a:r>
            <a:r>
              <a:rPr lang="de-A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3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Overload</a:t>
            </a:r>
            <a:r>
              <a:rPr lang="de-AT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– 23.09.2023 1820 UTC</a:t>
            </a:r>
            <a:endParaRPr lang="en-150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E8987B8-B143-D3FE-2871-BD441F332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16" y="2533011"/>
            <a:ext cx="5076915" cy="3452302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09EA7D-7DDE-D323-FE0A-E67BEBB10814}"/>
              </a:ext>
            </a:extLst>
          </p:cNvPr>
          <p:cNvSpPr/>
          <p:nvPr/>
        </p:nvSpPr>
        <p:spPr>
          <a:xfrm>
            <a:off x="2811719" y="2633876"/>
            <a:ext cx="1633157" cy="38016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supervisors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have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de-A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peaks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troughs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Total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Complexity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look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driving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it.</a:t>
            </a:r>
          </a:p>
          <a:p>
            <a:pPr algn="ctr"/>
            <a:endParaRPr lang="de-A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predicts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machine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relative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de-AT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Human Performance Spider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Diagrams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recreate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occurences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de-AT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happen.</a:t>
            </a:r>
            <a:endParaRPr lang="en-150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49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st recording overload">
            <a:hlinkClick r:id="" action="ppaction://media"/>
            <a:extLst>
              <a:ext uri="{FF2B5EF4-FFF2-40B4-BE49-F238E27FC236}">
                <a16:creationId xmlns:a16="http://schemas.microsoft.com/office/drawing/2014/main" id="{649EC22C-B371-9CD7-59F5-1E23EB7E100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1" y="1362898"/>
            <a:ext cx="6249988" cy="49863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50BEB0-FC89-4437-949C-FCF313137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This </a:t>
            </a:r>
            <a:r>
              <a:rPr lang="de-AT" dirty="0" err="1"/>
              <a:t>is</a:t>
            </a:r>
            <a:r>
              <a:rPr lang="de-AT" dirty="0"/>
              <a:t> what </a:t>
            </a:r>
            <a:r>
              <a:rPr lang="de-AT" dirty="0" err="1"/>
              <a:t>the</a:t>
            </a:r>
            <a:r>
              <a:rPr lang="de-AT" dirty="0"/>
              <a:t> HMI </a:t>
            </a:r>
            <a:r>
              <a:rPr lang="de-AT" dirty="0" err="1"/>
              <a:t>shows</a:t>
            </a:r>
            <a:r>
              <a:rPr lang="de-AT" dirty="0"/>
              <a:t> live…</a:t>
            </a:r>
            <a:endParaRPr lang="en-150" dirty="0"/>
          </a:p>
        </p:txBody>
      </p:sp>
    </p:spTree>
    <p:extLst>
      <p:ext uri="{BB962C8B-B14F-4D97-AF65-F5344CB8AC3E}">
        <p14:creationId xmlns:p14="http://schemas.microsoft.com/office/powerpoint/2010/main" val="41666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A0786A-1D73-2141-E39D-24087B91B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676" y="1175957"/>
            <a:ext cx="3398091" cy="24689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F1994A-1C90-44FA-D820-428E3743AD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What do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patterns</a:t>
            </a:r>
            <a:r>
              <a:rPr lang="de-AT" dirty="0"/>
              <a:t> </a:t>
            </a:r>
            <a:r>
              <a:rPr lang="de-AT" dirty="0" err="1"/>
              <a:t>tell</a:t>
            </a:r>
            <a:r>
              <a:rPr lang="de-AT" dirty="0"/>
              <a:t> </a:t>
            </a:r>
            <a:r>
              <a:rPr lang="de-AT" dirty="0" err="1"/>
              <a:t>us</a:t>
            </a:r>
            <a:r>
              <a:rPr lang="de-AT" dirty="0"/>
              <a:t>?</a:t>
            </a:r>
            <a:endParaRPr lang="en-1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BE327-E701-F5A0-E74E-7A7B16D515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32" y="1175957"/>
            <a:ext cx="3398092" cy="2468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A8D2E-79C0-01F0-A09B-6E3CF13C98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05" y="1175957"/>
            <a:ext cx="3398091" cy="2468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C800C8-1756-F60F-FAFD-7F4830278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676" y="3644883"/>
            <a:ext cx="3606332" cy="2452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93E74B-2C35-F9A0-6F0F-EDC0DB023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144" y="3644883"/>
            <a:ext cx="3630774" cy="2468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DDEEF0-09A6-DA90-8560-E537B6333D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007" y="3644883"/>
            <a:ext cx="3240984" cy="23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59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E5085-A576-368C-003F-6845ED38C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1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7D354B-5863-AA76-4F05-4F8D3885D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310"/>
            <a:ext cx="9144000" cy="578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sonField1 xmlns="8c6ea581-8b1b-4f70-8ef5-febee09aeb42">
      <UserInfo>
        <DisplayName/>
        <AccountId xsi:nil="true"/>
        <AccountType/>
      </UserInfo>
    </PersonField1>
    <DocumentAbstract xmlns="8c6ea581-8b1b-4f70-8ef5-febee09aeb42" xsi:nil="true"/>
    <bd9251630aeb4fd3bbe4e8741b5ef2dc xmlns="8c6ea581-8b1b-4f70-8ef5-febee09aeb42">
      <Terms xmlns="http://schemas.microsoft.com/office/infopath/2007/PartnerControls"/>
    </bd9251630aeb4fd3bbe4e8741b5ef2dc>
    <TextFld1UniqueValues xmlns="8c6ea581-8b1b-4f70-8ef5-febee09aeb42" xsi:nil="true"/>
    <TaxCatchAll xmlns="8c6ea581-8b1b-4f70-8ef5-febee09aeb42"/>
    <p216c1d4be714fc7b3f884e555ffa63a xmlns="8c6ea581-8b1b-4f70-8ef5-febee09aeb42">
      <Terms xmlns="http://schemas.microsoft.com/office/infopath/2007/PartnerControls"/>
    </p216c1d4be714fc7b3f884e555ffa63a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TDocument" ma:contentTypeID="0x0101007959D91DC78143C8979486B29ACE66590068F3BD6F000AE5429BE6A57984E393BC" ma:contentTypeVersion="2" ma:contentTypeDescription="Ein neues Dokument erstellen." ma:contentTypeScope="" ma:versionID="8423d641cc586b29da09f8d59baff1a5">
  <xsd:schema xmlns:xsd="http://www.w3.org/2001/XMLSchema" xmlns:xs="http://www.w3.org/2001/XMLSchema" xmlns:p="http://schemas.microsoft.com/office/2006/metadata/properties" xmlns:ns2="8c6ea581-8b1b-4f70-8ef5-febee09aeb42" targetNamespace="http://schemas.microsoft.com/office/2006/metadata/properties" ma:root="true" ma:fieldsID="3c4ae75553c99cd1d803f3c8fd516b85" ns2:_="">
    <xsd:import namespace="8c6ea581-8b1b-4f70-8ef5-febee09aeb42"/>
    <xsd:element name="properties">
      <xsd:complexType>
        <xsd:sequence>
          <xsd:element name="documentManagement">
            <xsd:complexType>
              <xsd:all>
                <xsd:element ref="ns2:TextFld1UniqueValues" minOccurs="0"/>
                <xsd:element ref="ns2:PersonField1" minOccurs="0"/>
                <xsd:element ref="ns2:p216c1d4be714fc7b3f884e555ffa63a" minOccurs="0"/>
                <xsd:element ref="ns2:TaxCatchAll" minOccurs="0"/>
                <xsd:element ref="ns2:TaxCatchAllLabel" minOccurs="0"/>
                <xsd:element ref="ns2:bd9251630aeb4fd3bbe4e8741b5ef2dc" minOccurs="0"/>
                <xsd:element ref="ns2:DocumentAbstra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ea581-8b1b-4f70-8ef5-febee09aeb42" elementFormDefault="qualified">
    <xsd:import namespace="http://schemas.microsoft.com/office/2006/documentManagement/types"/>
    <xsd:import namespace="http://schemas.microsoft.com/office/infopath/2007/PartnerControls"/>
    <xsd:element name="TextFld1UniqueValues" ma:index="8" nillable="true" ma:displayName="Nummer" ma:indexed="true" ma:internalName="TextFld1UniqueValues" ma:readOnly="false">
      <xsd:simpleType>
        <xsd:restriction base="dms:Text"/>
      </xsd:simpleType>
    </xsd:element>
    <xsd:element name="PersonField1" ma:index="9" nillable="true" ma:displayName="Inhaber" ma:internalName="PersonField1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216c1d4be714fc7b3f884e555ffa63a" ma:index="10" nillable="true" ma:taxonomy="true" ma:internalName="p216c1d4be714fc7b3f884e555ffa63a" ma:taxonomyFieldName="TaxFieldDepartment" ma:displayName="Abteilung" ma:readOnly="false" ma:fieldId="{9216c1d4-be71-4fc7-b3f8-84e555ffa63a}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iespalte &quot;Alle abfangen&quot;" ma:hidden="true" ma:list="{8e194d98-b343-4539-a83f-2ff5685ccbab}" ma:internalName="TaxCatchAll" ma:showField="CatchAllData" ma:web="8c6ea581-8b1b-4f70-8ef5-febee09aeb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iespalte &quot;Alle abfangen&quot;1" ma:hidden="true" ma:list="{8e194d98-b343-4539-a83f-2ff5685ccbab}" ma:internalName="TaxCatchAllLabel" ma:readOnly="true" ma:showField="CatchAllDataLabel" ma:web="8c6ea581-8b1b-4f70-8ef5-febee09aeb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bd9251630aeb4fd3bbe4e8741b5ef2dc" ma:index="14" nillable="true" ma:taxonomy="true" ma:internalName="bd9251630aeb4fd3bbe4e8741b5ef2dc" ma:taxonomyFieldName="TaxFieldDocument" ma:displayName="Kategorie" ma:readOnly="false" ma:fieldId="{bd925163-0aeb-4fd3-bbe4-e8741b5ef2dc}" ma:taxonomyMulti="true" ma:sspId="7daf0241-0815-4398-9911-12b99a107439" ma:termSetId="2a05d959-f403-4409-a144-903cbf951d1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Abstract" ma:index="16" nillable="true" ma:displayName="Abstrakt" ma:internalName="DocumentAbstract" ma:readOnly="fals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D9527-C586-4F40-BCBF-192B251477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101217-94C6-4A93-BC73-F022489F919C}">
  <ds:schemaRefs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8c6ea581-8b1b-4f70-8ef5-febee09aeb4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22F0EC4-5895-4EA8-91CA-BC1A25D5A5F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c6ea581-8b1b-4f70-8ef5-febee09aeb42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313</Words>
  <Application>Microsoft Office PowerPoint</Application>
  <PresentationFormat>Presentazione su schermo (4:3)</PresentationFormat>
  <Paragraphs>33</Paragraphs>
  <Slides>11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9" baseType="lpstr">
      <vt:lpstr>ＭＳ Ｐゴシック</vt:lpstr>
      <vt:lpstr>Arial</vt:lpstr>
      <vt:lpstr>Calibri</vt:lpstr>
      <vt:lpstr>Symbol</vt:lpstr>
      <vt:lpstr>Times New Roman</vt:lpstr>
      <vt:lpstr>Webdings</vt:lpstr>
      <vt:lpstr>Wingdings</vt:lpstr>
      <vt:lpstr>Office</vt:lpstr>
      <vt:lpstr>Presentazione standard di PowerPoint</vt:lpstr>
      <vt:lpstr>AI integration for ATM and Safety Management Systems and Intelligence</vt:lpstr>
      <vt:lpstr>Change Management and AI</vt:lpstr>
      <vt:lpstr>Presentazione standard di PowerPoint</vt:lpstr>
      <vt:lpstr>Big data and Safety Intelligence</vt:lpstr>
      <vt:lpstr>HP Picture predicting</vt:lpstr>
      <vt:lpstr>This is what the HMI shows live…</vt:lpstr>
      <vt:lpstr>What do the patterns tell us?</vt:lpstr>
      <vt:lpstr>Presentazione standard di PowerPoint</vt:lpstr>
      <vt:lpstr>How does Human Performance Work?</vt:lpstr>
      <vt:lpstr>ATC informing Cockpits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Schmidt Peter</dc:creator>
  <cp:lastModifiedBy>ENAC</cp:lastModifiedBy>
  <cp:revision>116</cp:revision>
  <dcterms:created xsi:type="dcterms:W3CDTF">2018-11-14T09:50:02Z</dcterms:created>
  <dcterms:modified xsi:type="dcterms:W3CDTF">2023-11-10T12:32:12Z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FieldDepartment">
    <vt:lpwstr/>
  </property>
  <property fmtid="{D5CDD505-2E9C-101B-9397-08002B2CF9AE}" pid="3" name="ContentTypeId">
    <vt:lpwstr>0x0101007959D91DC78143C8979486B29ACE66590068F3BD6F000AE5429BE6A57984E393BC</vt:lpwstr>
  </property>
  <property fmtid="{D5CDD505-2E9C-101B-9397-08002B2CF9AE}" pid="4" name="TaxFieldDocument">
    <vt:lpwstr/>
  </property>
</Properties>
</file>